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8" r:id="rId7"/>
    <p:sldId id="263" r:id="rId8"/>
    <p:sldId id="265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952BF82-870A-475F-9DE1-BECFA3CA8C68}">
          <p14:sldIdLst>
            <p14:sldId id="256"/>
            <p14:sldId id="257"/>
            <p14:sldId id="258"/>
            <p14:sldId id="262"/>
            <p14:sldId id="259"/>
            <p14:sldId id="268"/>
            <p14:sldId id="263"/>
            <p14:sldId id="265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70B2"/>
    <a:srgbClr val="0276C9"/>
    <a:srgbClr val="12235D"/>
    <a:srgbClr val="263978"/>
    <a:srgbClr val="EDFBFC"/>
    <a:srgbClr val="213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1" autoAdjust="0"/>
    <p:restoredTop sz="95515" autoAdjust="0"/>
  </p:normalViewPr>
  <p:slideViewPr>
    <p:cSldViewPr>
      <p:cViewPr varScale="1">
        <p:scale>
          <a:sx n="53" d="100"/>
          <a:sy n="53" d="100"/>
        </p:scale>
        <p:origin x="-1197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Century Gothic" panose="020B0502020202020204" pitchFamily="34" charset="0"/>
              </a:rPr>
              <a:t>Анализ рынка гидравлических прессов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рынка гидравлических прессов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Китай</c:v>
                </c:pt>
                <c:pt idx="1">
                  <c:v>Германия</c:v>
                </c:pt>
                <c:pt idx="2">
                  <c:v>Италия</c:v>
                </c:pt>
                <c:pt idx="3">
                  <c:v>Другие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0.22750000000000001</c:v>
                </c:pt>
                <c:pt idx="1">
                  <c:v>0.1784</c:v>
                </c:pt>
                <c:pt idx="2">
                  <c:v>0.1668</c:v>
                </c:pt>
                <c:pt idx="3">
                  <c:v>0.153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15-481E-9250-3F38485EF2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69DF7-734F-4001-92CD-BD4588B5899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5E3F185-6707-4B90-BB5C-270E20691DE0}">
      <dgm:prSet phldrT="[Текст]" custT="1"/>
      <dgm:spPr/>
      <dgm:t>
        <a:bodyPr/>
        <a:lstStyle/>
        <a:p>
          <a:r>
            <a:rPr lang="ru-RU" sz="2000" dirty="0">
              <a:latin typeface="Century Gothic" panose="020B0502020202020204" pitchFamily="34" charset="0"/>
            </a:rPr>
            <a:t>Проектировка места под оборудование</a:t>
          </a:r>
        </a:p>
      </dgm:t>
    </dgm:pt>
    <dgm:pt modelId="{5DB4F800-D556-4167-A8FE-818EABC367BB}" type="parTrans" cxnId="{02C812B0-B2E3-48BB-A4D2-B6810204E490}">
      <dgm:prSet/>
      <dgm:spPr/>
      <dgm:t>
        <a:bodyPr/>
        <a:lstStyle/>
        <a:p>
          <a:endParaRPr lang="ru-RU"/>
        </a:p>
      </dgm:t>
    </dgm:pt>
    <dgm:pt modelId="{52171292-1A4B-4D70-ABB3-0F7D14C041E4}" type="sibTrans" cxnId="{02C812B0-B2E3-48BB-A4D2-B6810204E490}">
      <dgm:prSet/>
      <dgm:spPr/>
      <dgm:t>
        <a:bodyPr/>
        <a:lstStyle/>
        <a:p>
          <a:endParaRPr lang="ru-RU"/>
        </a:p>
      </dgm:t>
    </dgm:pt>
    <dgm:pt modelId="{BBEA08A1-5196-443C-93D8-F55B4CA70F13}">
      <dgm:prSet phldrT="[Текст]"/>
      <dgm:spPr/>
      <dgm:t>
        <a:bodyPr/>
        <a:lstStyle/>
        <a:p>
          <a:r>
            <a:rPr lang="ru-RU" dirty="0">
              <a:latin typeface="Century Gothic" panose="020B0502020202020204" pitchFamily="34" charset="0"/>
            </a:rPr>
            <a:t>Изготовление </a:t>
          </a:r>
        </a:p>
      </dgm:t>
    </dgm:pt>
    <dgm:pt modelId="{D80A9EAC-C254-48D1-837A-441467293260}" type="parTrans" cxnId="{C4B59E4B-EDD7-4CF5-AF4C-A7E7D0B62193}">
      <dgm:prSet/>
      <dgm:spPr/>
      <dgm:t>
        <a:bodyPr/>
        <a:lstStyle/>
        <a:p>
          <a:endParaRPr lang="ru-RU"/>
        </a:p>
      </dgm:t>
    </dgm:pt>
    <dgm:pt modelId="{6835BBD4-178E-4A77-BA1F-3DC8C3572E6E}" type="sibTrans" cxnId="{C4B59E4B-EDD7-4CF5-AF4C-A7E7D0B62193}">
      <dgm:prSet/>
      <dgm:spPr/>
      <dgm:t>
        <a:bodyPr/>
        <a:lstStyle/>
        <a:p>
          <a:endParaRPr lang="ru-RU"/>
        </a:p>
      </dgm:t>
    </dgm:pt>
    <dgm:pt modelId="{E8EE0CA1-48AF-4915-84F5-E97E53DCC750}">
      <dgm:prSet phldrT="[Текст]"/>
      <dgm:spPr/>
      <dgm:t>
        <a:bodyPr/>
        <a:lstStyle/>
        <a:p>
          <a:r>
            <a:rPr lang="ru-RU" dirty="0">
              <a:latin typeface="Century Gothic" panose="020B0502020202020204" pitchFamily="34" charset="0"/>
            </a:rPr>
            <a:t>Настройка системы</a:t>
          </a:r>
        </a:p>
      </dgm:t>
    </dgm:pt>
    <dgm:pt modelId="{66016B9B-2056-401B-A0C4-A3240AA5F028}" type="sibTrans" cxnId="{36B23081-C737-4BD4-9249-7A46AC4D5906}">
      <dgm:prSet/>
      <dgm:spPr/>
      <dgm:t>
        <a:bodyPr/>
        <a:lstStyle/>
        <a:p>
          <a:endParaRPr lang="ru-RU"/>
        </a:p>
      </dgm:t>
    </dgm:pt>
    <dgm:pt modelId="{8A531919-73A1-425E-9236-39F7DFE345C3}" type="parTrans" cxnId="{36B23081-C737-4BD4-9249-7A46AC4D5906}">
      <dgm:prSet/>
      <dgm:spPr/>
      <dgm:t>
        <a:bodyPr/>
        <a:lstStyle/>
        <a:p>
          <a:endParaRPr lang="ru-RU"/>
        </a:p>
      </dgm:t>
    </dgm:pt>
    <dgm:pt modelId="{780AA6E3-5443-42AA-B716-4DF1A69F9E16}" type="pres">
      <dgm:prSet presAssocID="{BA069DF7-734F-4001-92CD-BD4588B5899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0804F8-5985-4DC7-A114-6F7CB7068662}" type="pres">
      <dgm:prSet presAssocID="{95E3F185-6707-4B90-BB5C-270E20691DE0}" presName="parentLin" presStyleCnt="0"/>
      <dgm:spPr/>
    </dgm:pt>
    <dgm:pt modelId="{B7CFF57E-B3ED-43AA-BB17-EC6822AE37C8}" type="pres">
      <dgm:prSet presAssocID="{95E3F185-6707-4B90-BB5C-270E20691DE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6BDA80A-220B-45AA-AFB0-720586FC466E}" type="pres">
      <dgm:prSet presAssocID="{95E3F185-6707-4B90-BB5C-270E20691DE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0E7B8-AB2F-4D39-A4D9-367E78F3F0FC}" type="pres">
      <dgm:prSet presAssocID="{95E3F185-6707-4B90-BB5C-270E20691DE0}" presName="negativeSpace" presStyleCnt="0"/>
      <dgm:spPr/>
    </dgm:pt>
    <dgm:pt modelId="{7AF61E12-F3F5-428F-891F-A43B9D064BDC}" type="pres">
      <dgm:prSet presAssocID="{95E3F185-6707-4B90-BB5C-270E20691DE0}" presName="childText" presStyleLbl="conFgAcc1" presStyleIdx="0" presStyleCnt="3">
        <dgm:presLayoutVars>
          <dgm:bulletEnabled val="1"/>
        </dgm:presLayoutVars>
      </dgm:prSet>
      <dgm:spPr/>
    </dgm:pt>
    <dgm:pt modelId="{D4EE0BE2-376D-4568-868D-C7171F993017}" type="pres">
      <dgm:prSet presAssocID="{52171292-1A4B-4D70-ABB3-0F7D14C041E4}" presName="spaceBetweenRectangles" presStyleCnt="0"/>
      <dgm:spPr/>
    </dgm:pt>
    <dgm:pt modelId="{EA13A33E-D78C-46E2-823A-858A57FA6FA2}" type="pres">
      <dgm:prSet presAssocID="{BBEA08A1-5196-443C-93D8-F55B4CA70F13}" presName="parentLin" presStyleCnt="0"/>
      <dgm:spPr/>
    </dgm:pt>
    <dgm:pt modelId="{00B685DD-D080-4242-A500-781043AEBE78}" type="pres">
      <dgm:prSet presAssocID="{BBEA08A1-5196-443C-93D8-F55B4CA70F1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916B0EF-4906-4F5B-82FE-F3FAEB3C8E7A}" type="pres">
      <dgm:prSet presAssocID="{BBEA08A1-5196-443C-93D8-F55B4CA70F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47EE3-3FFD-4512-88E5-763F877B155D}" type="pres">
      <dgm:prSet presAssocID="{BBEA08A1-5196-443C-93D8-F55B4CA70F13}" presName="negativeSpace" presStyleCnt="0"/>
      <dgm:spPr/>
    </dgm:pt>
    <dgm:pt modelId="{604FBF48-08D5-4F4E-A255-FFF9C8E1096A}" type="pres">
      <dgm:prSet presAssocID="{BBEA08A1-5196-443C-93D8-F55B4CA70F13}" presName="childText" presStyleLbl="conFgAcc1" presStyleIdx="1" presStyleCnt="3">
        <dgm:presLayoutVars>
          <dgm:bulletEnabled val="1"/>
        </dgm:presLayoutVars>
      </dgm:prSet>
      <dgm:spPr/>
    </dgm:pt>
    <dgm:pt modelId="{63E6D037-2B7F-4551-A9FE-CB176C3F0E1C}" type="pres">
      <dgm:prSet presAssocID="{6835BBD4-178E-4A77-BA1F-3DC8C3572E6E}" presName="spaceBetweenRectangles" presStyleCnt="0"/>
      <dgm:spPr/>
    </dgm:pt>
    <dgm:pt modelId="{84047AC3-5165-443D-B20A-1F3CF12ED867}" type="pres">
      <dgm:prSet presAssocID="{E8EE0CA1-48AF-4915-84F5-E97E53DCC750}" presName="parentLin" presStyleCnt="0"/>
      <dgm:spPr/>
    </dgm:pt>
    <dgm:pt modelId="{1408AF9D-0767-4039-A1E2-1C3DC4E73115}" type="pres">
      <dgm:prSet presAssocID="{E8EE0CA1-48AF-4915-84F5-E97E53DCC75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BDFA45A-6742-4B11-8B56-26C0F118D0AA}" type="pres">
      <dgm:prSet presAssocID="{E8EE0CA1-48AF-4915-84F5-E97E53DCC75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EE618-A497-4E22-8A97-9903659A3746}" type="pres">
      <dgm:prSet presAssocID="{E8EE0CA1-48AF-4915-84F5-E97E53DCC750}" presName="negativeSpace" presStyleCnt="0"/>
      <dgm:spPr/>
    </dgm:pt>
    <dgm:pt modelId="{E12DD3BB-0679-4968-9200-23688A6DDF61}" type="pres">
      <dgm:prSet presAssocID="{E8EE0CA1-48AF-4915-84F5-E97E53DCC75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C9D4449-5C65-4149-B4E7-6F6CD7E52E69}" type="presOf" srcId="{BBEA08A1-5196-443C-93D8-F55B4CA70F13}" destId="{00B685DD-D080-4242-A500-781043AEBE78}" srcOrd="0" destOrd="0" presId="urn:microsoft.com/office/officeart/2005/8/layout/list1"/>
    <dgm:cxn modelId="{B5DA4479-AB91-487C-99A9-E1CC3FA983F0}" type="presOf" srcId="{95E3F185-6707-4B90-BB5C-270E20691DE0}" destId="{36BDA80A-220B-45AA-AFB0-720586FC466E}" srcOrd="1" destOrd="0" presId="urn:microsoft.com/office/officeart/2005/8/layout/list1"/>
    <dgm:cxn modelId="{36B23081-C737-4BD4-9249-7A46AC4D5906}" srcId="{BA069DF7-734F-4001-92CD-BD4588B58991}" destId="{E8EE0CA1-48AF-4915-84F5-E97E53DCC750}" srcOrd="2" destOrd="0" parTransId="{8A531919-73A1-425E-9236-39F7DFE345C3}" sibTransId="{66016B9B-2056-401B-A0C4-A3240AA5F028}"/>
    <dgm:cxn modelId="{351B3CEA-91A6-48AE-B87E-A4D37C2F9E32}" type="presOf" srcId="{BA069DF7-734F-4001-92CD-BD4588B58991}" destId="{780AA6E3-5443-42AA-B716-4DF1A69F9E16}" srcOrd="0" destOrd="0" presId="urn:microsoft.com/office/officeart/2005/8/layout/list1"/>
    <dgm:cxn modelId="{07B7F8DE-DE9C-4D8D-934E-73CE653482D5}" type="presOf" srcId="{95E3F185-6707-4B90-BB5C-270E20691DE0}" destId="{B7CFF57E-B3ED-43AA-BB17-EC6822AE37C8}" srcOrd="0" destOrd="0" presId="urn:microsoft.com/office/officeart/2005/8/layout/list1"/>
    <dgm:cxn modelId="{F95B754C-0466-4F84-B355-355C66ADF6CE}" type="presOf" srcId="{BBEA08A1-5196-443C-93D8-F55B4CA70F13}" destId="{9916B0EF-4906-4F5B-82FE-F3FAEB3C8E7A}" srcOrd="1" destOrd="0" presId="urn:microsoft.com/office/officeart/2005/8/layout/list1"/>
    <dgm:cxn modelId="{02C812B0-B2E3-48BB-A4D2-B6810204E490}" srcId="{BA069DF7-734F-4001-92CD-BD4588B58991}" destId="{95E3F185-6707-4B90-BB5C-270E20691DE0}" srcOrd="0" destOrd="0" parTransId="{5DB4F800-D556-4167-A8FE-818EABC367BB}" sibTransId="{52171292-1A4B-4D70-ABB3-0F7D14C041E4}"/>
    <dgm:cxn modelId="{C4B59E4B-EDD7-4CF5-AF4C-A7E7D0B62193}" srcId="{BA069DF7-734F-4001-92CD-BD4588B58991}" destId="{BBEA08A1-5196-443C-93D8-F55B4CA70F13}" srcOrd="1" destOrd="0" parTransId="{D80A9EAC-C254-48D1-837A-441467293260}" sibTransId="{6835BBD4-178E-4A77-BA1F-3DC8C3572E6E}"/>
    <dgm:cxn modelId="{EF02CEC7-FECB-489C-89B0-1A795A8197D6}" type="presOf" srcId="{E8EE0CA1-48AF-4915-84F5-E97E53DCC750}" destId="{9BDFA45A-6742-4B11-8B56-26C0F118D0AA}" srcOrd="1" destOrd="0" presId="urn:microsoft.com/office/officeart/2005/8/layout/list1"/>
    <dgm:cxn modelId="{B4C25F49-8F8B-4719-AC54-0D82078D9C95}" type="presOf" srcId="{E8EE0CA1-48AF-4915-84F5-E97E53DCC750}" destId="{1408AF9D-0767-4039-A1E2-1C3DC4E73115}" srcOrd="0" destOrd="0" presId="urn:microsoft.com/office/officeart/2005/8/layout/list1"/>
    <dgm:cxn modelId="{5500FC1D-EEEC-47D8-9488-07DED9FD75A6}" type="presParOf" srcId="{780AA6E3-5443-42AA-B716-4DF1A69F9E16}" destId="{CE0804F8-5985-4DC7-A114-6F7CB7068662}" srcOrd="0" destOrd="0" presId="urn:microsoft.com/office/officeart/2005/8/layout/list1"/>
    <dgm:cxn modelId="{83C3A577-BDF7-40A4-A100-5922C35E7726}" type="presParOf" srcId="{CE0804F8-5985-4DC7-A114-6F7CB7068662}" destId="{B7CFF57E-B3ED-43AA-BB17-EC6822AE37C8}" srcOrd="0" destOrd="0" presId="urn:microsoft.com/office/officeart/2005/8/layout/list1"/>
    <dgm:cxn modelId="{7F8F3FE9-AC9F-405C-ABD0-90B3758FEE2E}" type="presParOf" srcId="{CE0804F8-5985-4DC7-A114-6F7CB7068662}" destId="{36BDA80A-220B-45AA-AFB0-720586FC466E}" srcOrd="1" destOrd="0" presId="urn:microsoft.com/office/officeart/2005/8/layout/list1"/>
    <dgm:cxn modelId="{DD08A028-D695-4D7F-B7AD-47EC8B9ADB6B}" type="presParOf" srcId="{780AA6E3-5443-42AA-B716-4DF1A69F9E16}" destId="{06C0E7B8-AB2F-4D39-A4D9-367E78F3F0FC}" srcOrd="1" destOrd="0" presId="urn:microsoft.com/office/officeart/2005/8/layout/list1"/>
    <dgm:cxn modelId="{7F4F4828-7B00-4D4E-91E9-0A782D1EB1FC}" type="presParOf" srcId="{780AA6E3-5443-42AA-B716-4DF1A69F9E16}" destId="{7AF61E12-F3F5-428F-891F-A43B9D064BDC}" srcOrd="2" destOrd="0" presId="urn:microsoft.com/office/officeart/2005/8/layout/list1"/>
    <dgm:cxn modelId="{901B1675-28E4-4EB9-880F-A3DD8D1B7D67}" type="presParOf" srcId="{780AA6E3-5443-42AA-B716-4DF1A69F9E16}" destId="{D4EE0BE2-376D-4568-868D-C7171F993017}" srcOrd="3" destOrd="0" presId="urn:microsoft.com/office/officeart/2005/8/layout/list1"/>
    <dgm:cxn modelId="{01FF07AE-C208-4A32-BBFB-448EF3EFD42A}" type="presParOf" srcId="{780AA6E3-5443-42AA-B716-4DF1A69F9E16}" destId="{EA13A33E-D78C-46E2-823A-858A57FA6FA2}" srcOrd="4" destOrd="0" presId="urn:microsoft.com/office/officeart/2005/8/layout/list1"/>
    <dgm:cxn modelId="{9943B1E3-AC79-4005-BA81-F19E14E9C369}" type="presParOf" srcId="{EA13A33E-D78C-46E2-823A-858A57FA6FA2}" destId="{00B685DD-D080-4242-A500-781043AEBE78}" srcOrd="0" destOrd="0" presId="urn:microsoft.com/office/officeart/2005/8/layout/list1"/>
    <dgm:cxn modelId="{1090C3F3-208B-4E69-9D6D-BE45869BCE0A}" type="presParOf" srcId="{EA13A33E-D78C-46E2-823A-858A57FA6FA2}" destId="{9916B0EF-4906-4F5B-82FE-F3FAEB3C8E7A}" srcOrd="1" destOrd="0" presId="urn:microsoft.com/office/officeart/2005/8/layout/list1"/>
    <dgm:cxn modelId="{DB6ADFAF-564E-4F33-A996-BFEFED91E6E6}" type="presParOf" srcId="{780AA6E3-5443-42AA-B716-4DF1A69F9E16}" destId="{1D947EE3-3FFD-4512-88E5-763F877B155D}" srcOrd="5" destOrd="0" presId="urn:microsoft.com/office/officeart/2005/8/layout/list1"/>
    <dgm:cxn modelId="{CAB92882-4B79-4946-A253-455DB2CC37B6}" type="presParOf" srcId="{780AA6E3-5443-42AA-B716-4DF1A69F9E16}" destId="{604FBF48-08D5-4F4E-A255-FFF9C8E1096A}" srcOrd="6" destOrd="0" presId="urn:microsoft.com/office/officeart/2005/8/layout/list1"/>
    <dgm:cxn modelId="{A2E8DDF8-BD93-4FF1-B554-C765516C5570}" type="presParOf" srcId="{780AA6E3-5443-42AA-B716-4DF1A69F9E16}" destId="{63E6D037-2B7F-4551-A9FE-CB176C3F0E1C}" srcOrd="7" destOrd="0" presId="urn:microsoft.com/office/officeart/2005/8/layout/list1"/>
    <dgm:cxn modelId="{5705E752-DD9F-4C3A-981F-562049CD219C}" type="presParOf" srcId="{780AA6E3-5443-42AA-B716-4DF1A69F9E16}" destId="{84047AC3-5165-443D-B20A-1F3CF12ED867}" srcOrd="8" destOrd="0" presId="urn:microsoft.com/office/officeart/2005/8/layout/list1"/>
    <dgm:cxn modelId="{296A4843-D8CB-4A29-8707-8EFDDB04ABB2}" type="presParOf" srcId="{84047AC3-5165-443D-B20A-1F3CF12ED867}" destId="{1408AF9D-0767-4039-A1E2-1C3DC4E73115}" srcOrd="0" destOrd="0" presId="urn:microsoft.com/office/officeart/2005/8/layout/list1"/>
    <dgm:cxn modelId="{7E6C61CB-84AE-41AF-AAF0-A3FE7585FD32}" type="presParOf" srcId="{84047AC3-5165-443D-B20A-1F3CF12ED867}" destId="{9BDFA45A-6742-4B11-8B56-26C0F118D0AA}" srcOrd="1" destOrd="0" presId="urn:microsoft.com/office/officeart/2005/8/layout/list1"/>
    <dgm:cxn modelId="{A6EB46F7-9BE9-497B-A48D-1127045CCCA2}" type="presParOf" srcId="{780AA6E3-5443-42AA-B716-4DF1A69F9E16}" destId="{32FEE618-A497-4E22-8A97-9903659A3746}" srcOrd="9" destOrd="0" presId="urn:microsoft.com/office/officeart/2005/8/layout/list1"/>
    <dgm:cxn modelId="{066225A6-1442-41D5-AAA5-7196B3F92F67}" type="presParOf" srcId="{780AA6E3-5443-42AA-B716-4DF1A69F9E16}" destId="{E12DD3BB-0679-4968-9200-23688A6DDF6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61E12-F3F5-428F-891F-A43B9D064BDC}">
      <dsp:nvSpPr>
        <dsp:cNvPr id="0" name=""/>
        <dsp:cNvSpPr/>
      </dsp:nvSpPr>
      <dsp:spPr>
        <a:xfrm>
          <a:off x="0" y="565180"/>
          <a:ext cx="6096000" cy="730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BDA80A-220B-45AA-AFB0-720586FC466E}">
      <dsp:nvSpPr>
        <dsp:cNvPr id="0" name=""/>
        <dsp:cNvSpPr/>
      </dsp:nvSpPr>
      <dsp:spPr>
        <a:xfrm>
          <a:off x="304800" y="137140"/>
          <a:ext cx="426720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entury Gothic" panose="020B0502020202020204" pitchFamily="34" charset="0"/>
            </a:rPr>
            <a:t>Проектировка места под оборудование</a:t>
          </a:r>
        </a:p>
      </dsp:txBody>
      <dsp:txXfrm>
        <a:off x="346590" y="178930"/>
        <a:ext cx="4183620" cy="772500"/>
      </dsp:txXfrm>
    </dsp:sp>
    <dsp:sp modelId="{604FBF48-08D5-4F4E-A255-FFF9C8E1096A}">
      <dsp:nvSpPr>
        <dsp:cNvPr id="0" name=""/>
        <dsp:cNvSpPr/>
      </dsp:nvSpPr>
      <dsp:spPr>
        <a:xfrm>
          <a:off x="0" y="1880620"/>
          <a:ext cx="6096000" cy="730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16B0EF-4906-4F5B-82FE-F3FAEB3C8E7A}">
      <dsp:nvSpPr>
        <dsp:cNvPr id="0" name=""/>
        <dsp:cNvSpPr/>
      </dsp:nvSpPr>
      <dsp:spPr>
        <a:xfrm>
          <a:off x="304800" y="1452580"/>
          <a:ext cx="426720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>
              <a:latin typeface="Century Gothic" panose="020B0502020202020204" pitchFamily="34" charset="0"/>
            </a:rPr>
            <a:t>Изготовление </a:t>
          </a:r>
        </a:p>
      </dsp:txBody>
      <dsp:txXfrm>
        <a:off x="346590" y="1494370"/>
        <a:ext cx="4183620" cy="772500"/>
      </dsp:txXfrm>
    </dsp:sp>
    <dsp:sp modelId="{E12DD3BB-0679-4968-9200-23688A6DDF61}">
      <dsp:nvSpPr>
        <dsp:cNvPr id="0" name=""/>
        <dsp:cNvSpPr/>
      </dsp:nvSpPr>
      <dsp:spPr>
        <a:xfrm>
          <a:off x="0" y="3196059"/>
          <a:ext cx="6096000" cy="730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FA45A-6742-4B11-8B56-26C0F118D0AA}">
      <dsp:nvSpPr>
        <dsp:cNvPr id="0" name=""/>
        <dsp:cNvSpPr/>
      </dsp:nvSpPr>
      <dsp:spPr>
        <a:xfrm>
          <a:off x="304800" y="2768020"/>
          <a:ext cx="426720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>
              <a:latin typeface="Century Gothic" panose="020B0502020202020204" pitchFamily="34" charset="0"/>
            </a:rPr>
            <a:t>Настройка системы</a:t>
          </a:r>
        </a:p>
      </dsp:txBody>
      <dsp:txXfrm>
        <a:off x="346590" y="2809810"/>
        <a:ext cx="4183620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66CCF-F433-49DD-B75B-3C97825EFABB}" type="datetimeFigureOut">
              <a:rPr lang="ru-RU" smtClean="0"/>
              <a:t>30-09-2022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FC83C-722C-4147-9D3F-E0A7F55C8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43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C83C-722C-4147-9D3F-E0A7F55C887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557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C83C-722C-4147-9D3F-E0A7F55C887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315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C83C-722C-4147-9D3F-E0A7F55C887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552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C83C-722C-4147-9D3F-E0A7F55C88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07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C83C-722C-4147-9D3F-E0A7F55C887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4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30-09-2022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1" y="0"/>
            <a:ext cx="9144001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60000">
                <a:schemeClr val="accent1">
                  <a:lumMod val="30000"/>
                  <a:lumOff val="7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60" y="-58238"/>
            <a:ext cx="9310077" cy="697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>
          <a:xfrm>
            <a:off x="5014651" y="5343557"/>
            <a:ext cx="4136504" cy="14897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«молодые инженеры</a:t>
            </a:r>
            <a:r>
              <a:rPr lang="ru-RU" sz="2800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Иванов Иван </a:t>
            </a:r>
            <a: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…………….</a:t>
            </a:r>
            <a:r>
              <a:rPr lang="en-US" b="1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@mail.ru</a:t>
            </a:r>
            <a: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</a:t>
            </a:r>
            <a:r>
              <a:rPr lang="ru-RU" b="1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………….</a:t>
            </a:r>
            <a:endParaRPr lang="ru-RU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641509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20…</a:t>
            </a:r>
            <a:endParaRPr lang="ru-RU" dirty="0"/>
          </a:p>
        </p:txBody>
      </p:sp>
      <p:sp>
        <p:nvSpPr>
          <p:cNvPr id="7" name="AutoShape 2" descr="http://www.parsafan.ir/Content/img/slides/2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://www.parsafan.ir/Content/img/slides/2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://www.parsafan.ir/Content/img/slides/25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02505" y="0"/>
            <a:ext cx="5256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БПОУ УР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«………………………….»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AutoShape 4" descr="Механическая схема, черно-белый векторный чертеж с окружностями и геометрическими частями механизма. Технический план может быть использован в веб-дизайне и в качестве обоев.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Механическая схема, черно-белый векторный чертеж с окружностями и геометрическими частями механизма. Технический план может быть использован в веб-дизайне и в качестве обоев.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Механическая схема, черно-белый векторный чертеж с окружностями и геометрическими частями механизма. Технический план может быть использован в веб-дизайне и в качестве обоев.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46203" y="2061158"/>
            <a:ext cx="7369187" cy="2277891"/>
          </a:xfrm>
          <a:prstGeom prst="rect">
            <a:avLst/>
          </a:prstGeom>
          <a:noFill/>
          <a:ln w="28575">
            <a:solidFill>
              <a:srgbClr val="0276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6203" y="2492896"/>
            <a:ext cx="7369187" cy="2242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«Разработка гидравлического пресса</a:t>
            </a:r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059915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38"/>
            <a:ext cx="9144001" cy="683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63272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“Многие идеи становятся лучше, когда их переносят в другие головы, а не там, где они возникли.” – </a:t>
            </a:r>
            <a:r>
              <a:rPr lang="ru-RU" dirty="0" err="1">
                <a:latin typeface="Century Gothic" panose="020B0502020202020204" pitchFamily="34" charset="0"/>
              </a:rPr>
              <a:t>Oliver</a:t>
            </a:r>
            <a:r>
              <a:rPr lang="ru-RU" dirty="0">
                <a:latin typeface="Century Gothic" panose="020B0502020202020204" pitchFamily="34" charset="0"/>
              </a:rPr>
              <a:t> </a:t>
            </a:r>
            <a:r>
              <a:rPr lang="ru-RU" dirty="0" err="1">
                <a:latin typeface="Century Gothic" panose="020B0502020202020204" pitchFamily="34" charset="0"/>
              </a:rPr>
              <a:t>Wendell</a:t>
            </a:r>
            <a:r>
              <a:rPr lang="ru-RU" dirty="0">
                <a:latin typeface="Century Gothic" panose="020B0502020202020204" pitchFamily="34" charset="0"/>
              </a:rPr>
              <a:t> </a:t>
            </a:r>
            <a:r>
              <a:rPr lang="ru-RU" dirty="0" err="1">
                <a:latin typeface="Century Gothic" panose="020B0502020202020204" pitchFamily="34" charset="0"/>
              </a:rPr>
              <a:t>Holmes</a:t>
            </a:r>
            <a:r>
              <a:rPr lang="ru-RU" dirty="0">
                <a:latin typeface="Century Gothic" panose="020B0502020202020204" pitchFamily="34" charset="0"/>
              </a:rPr>
              <a:t/>
            </a:r>
            <a:br>
              <a:rPr lang="ru-RU" dirty="0">
                <a:latin typeface="Century Gothic" panose="020B0502020202020204" pitchFamily="34" charset="0"/>
              </a:rPr>
            </a:b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0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4" y="-15482"/>
            <a:ext cx="9237346" cy="690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847" y="35540"/>
            <a:ext cx="5419425" cy="11612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молодые инженеры</a:t>
            </a:r>
            <a:r>
              <a:rPr lang="ru-RU" sz="4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809275" y="1424670"/>
            <a:ext cx="4980073" cy="1300929"/>
          </a:xfrm>
          <a:custGeom>
            <a:avLst/>
            <a:gdLst>
              <a:gd name="connsiteX0" fmla="*/ 0 w 4785900"/>
              <a:gd name="connsiteY0" fmla="*/ 0 h 1300928"/>
              <a:gd name="connsiteX1" fmla="*/ 4135436 w 4785900"/>
              <a:gd name="connsiteY1" fmla="*/ 0 h 1300928"/>
              <a:gd name="connsiteX2" fmla="*/ 4785900 w 4785900"/>
              <a:gd name="connsiteY2" fmla="*/ 650464 h 1300928"/>
              <a:gd name="connsiteX3" fmla="*/ 4135436 w 4785900"/>
              <a:gd name="connsiteY3" fmla="*/ 1300928 h 1300928"/>
              <a:gd name="connsiteX4" fmla="*/ 0 w 4785900"/>
              <a:gd name="connsiteY4" fmla="*/ 1300928 h 1300928"/>
              <a:gd name="connsiteX5" fmla="*/ 0 w 4785900"/>
              <a:gd name="connsiteY5" fmla="*/ 0 h 130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85900" h="1300928">
                <a:moveTo>
                  <a:pt x="4785900" y="1300927"/>
                </a:moveTo>
                <a:lnTo>
                  <a:pt x="650464" y="1300927"/>
                </a:lnTo>
                <a:lnTo>
                  <a:pt x="0" y="650464"/>
                </a:lnTo>
                <a:lnTo>
                  <a:pt x="650464" y="1"/>
                </a:lnTo>
                <a:lnTo>
                  <a:pt x="4785900" y="1"/>
                </a:lnTo>
                <a:lnTo>
                  <a:pt x="4785900" y="13009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8905" tIns="99061" rIns="184912" bIns="99061" numCol="1" spcCol="1270" anchor="ctr" anchorCtr="0">
            <a:noAutofit/>
          </a:bodyPr>
          <a:lstStyle/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dirty="0" smtClean="0">
                <a:latin typeface="Century Gothic" panose="020B0502020202020204" pitchFamily="34" charset="0"/>
              </a:rPr>
              <a:t>Участник 1</a:t>
            </a:r>
            <a:endParaRPr lang="ru-RU" sz="2600" dirty="0">
              <a:latin typeface="Century Gothic" panose="020B0502020202020204" pitchFamily="34" charset="0"/>
            </a:endParaRPr>
          </a:p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kern="1200" dirty="0">
                <a:latin typeface="Century Gothic" panose="020B0502020202020204" pitchFamily="34" charset="0"/>
              </a:rPr>
              <a:t>Дизайнерское</a:t>
            </a:r>
          </a:p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kern="1200" dirty="0">
                <a:latin typeface="Century Gothic" panose="020B0502020202020204" pitchFamily="34" charset="0"/>
              </a:rPr>
              <a:t> решение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809275" y="3086509"/>
            <a:ext cx="4980073" cy="1300929"/>
          </a:xfrm>
          <a:custGeom>
            <a:avLst/>
            <a:gdLst>
              <a:gd name="connsiteX0" fmla="*/ 0 w 4980073"/>
              <a:gd name="connsiteY0" fmla="*/ 0 h 1300928"/>
              <a:gd name="connsiteX1" fmla="*/ 4329609 w 4980073"/>
              <a:gd name="connsiteY1" fmla="*/ 0 h 1300928"/>
              <a:gd name="connsiteX2" fmla="*/ 4980073 w 4980073"/>
              <a:gd name="connsiteY2" fmla="*/ 650464 h 1300928"/>
              <a:gd name="connsiteX3" fmla="*/ 4329609 w 4980073"/>
              <a:gd name="connsiteY3" fmla="*/ 1300928 h 1300928"/>
              <a:gd name="connsiteX4" fmla="*/ 0 w 4980073"/>
              <a:gd name="connsiteY4" fmla="*/ 1300928 h 1300928"/>
              <a:gd name="connsiteX5" fmla="*/ 0 w 4980073"/>
              <a:gd name="connsiteY5" fmla="*/ 0 h 130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0073" h="1300928">
                <a:moveTo>
                  <a:pt x="4980073" y="1300927"/>
                </a:moveTo>
                <a:lnTo>
                  <a:pt x="650464" y="1300927"/>
                </a:lnTo>
                <a:lnTo>
                  <a:pt x="0" y="650464"/>
                </a:lnTo>
                <a:lnTo>
                  <a:pt x="650464" y="1"/>
                </a:lnTo>
                <a:lnTo>
                  <a:pt x="4980073" y="1"/>
                </a:lnTo>
                <a:lnTo>
                  <a:pt x="4980073" y="13009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8904" tIns="99061" rIns="184912" bIns="99060" numCol="1" spcCol="1270" anchor="ctr" anchorCtr="0">
            <a:noAutofit/>
          </a:bodyPr>
          <a:lstStyle/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kern="1200" dirty="0" smtClean="0">
                <a:latin typeface="Century Gothic" panose="020B0502020202020204" pitchFamily="34" charset="0"/>
              </a:rPr>
              <a:t>Участник 2</a:t>
            </a:r>
            <a:endParaRPr lang="ru-RU" sz="2600" kern="1200" dirty="0">
              <a:latin typeface="Century Gothic" panose="020B0502020202020204" pitchFamily="34" charset="0"/>
            </a:endParaRPr>
          </a:p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kern="1200" dirty="0">
                <a:latin typeface="Century Gothic" panose="020B0502020202020204" pitchFamily="34" charset="0"/>
              </a:rPr>
              <a:t>Конструкторское</a:t>
            </a:r>
            <a:br>
              <a:rPr lang="ru-RU" sz="2600" kern="1200" dirty="0">
                <a:latin typeface="Century Gothic" panose="020B0502020202020204" pitchFamily="34" charset="0"/>
              </a:rPr>
            </a:br>
            <a:r>
              <a:rPr lang="ru-RU" sz="2600" kern="1200" dirty="0">
                <a:latin typeface="Century Gothic" panose="020B0502020202020204" pitchFamily="34" charset="0"/>
              </a:rPr>
              <a:t>решение  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809275" y="4748348"/>
            <a:ext cx="4980073" cy="1300929"/>
          </a:xfrm>
          <a:custGeom>
            <a:avLst/>
            <a:gdLst>
              <a:gd name="connsiteX0" fmla="*/ 0 w 4980073"/>
              <a:gd name="connsiteY0" fmla="*/ 0 h 1300928"/>
              <a:gd name="connsiteX1" fmla="*/ 4329609 w 4980073"/>
              <a:gd name="connsiteY1" fmla="*/ 0 h 1300928"/>
              <a:gd name="connsiteX2" fmla="*/ 4980073 w 4980073"/>
              <a:gd name="connsiteY2" fmla="*/ 650464 h 1300928"/>
              <a:gd name="connsiteX3" fmla="*/ 4329609 w 4980073"/>
              <a:gd name="connsiteY3" fmla="*/ 1300928 h 1300928"/>
              <a:gd name="connsiteX4" fmla="*/ 0 w 4980073"/>
              <a:gd name="connsiteY4" fmla="*/ 1300928 h 1300928"/>
              <a:gd name="connsiteX5" fmla="*/ 0 w 4980073"/>
              <a:gd name="connsiteY5" fmla="*/ 0 h 130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0073" h="1300928">
                <a:moveTo>
                  <a:pt x="4980073" y="1300927"/>
                </a:moveTo>
                <a:lnTo>
                  <a:pt x="650464" y="1300927"/>
                </a:lnTo>
                <a:lnTo>
                  <a:pt x="0" y="650464"/>
                </a:lnTo>
                <a:lnTo>
                  <a:pt x="650464" y="1"/>
                </a:lnTo>
                <a:lnTo>
                  <a:pt x="4980073" y="1"/>
                </a:lnTo>
                <a:lnTo>
                  <a:pt x="4980073" y="13009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8905" tIns="99061" rIns="184912" bIns="99060" numCol="1" spcCol="1270" anchor="t" anchorCtr="0">
            <a:noAutofit/>
          </a:bodyPr>
          <a:lstStyle/>
          <a:p>
            <a:pPr lvl="0" algn="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kern="1200" dirty="0" smtClean="0">
                <a:latin typeface="Century Gothic" panose="020B0502020202020204" pitchFamily="34" charset="0"/>
              </a:rPr>
              <a:t>Участник 3</a:t>
            </a:r>
            <a:endParaRPr lang="ru-RU" sz="2600" kern="1200" dirty="0">
              <a:latin typeface="Century Gothic" panose="020B0502020202020204" pitchFamily="34" charset="0"/>
            </a:endParaRPr>
          </a:p>
          <a:p>
            <a:pPr marL="0" lvl="1" algn="r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ru-RU" sz="2400" kern="1200" dirty="0">
                <a:latin typeface="Century Gothic" panose="020B0502020202020204" pitchFamily="34" charset="0"/>
              </a:rPr>
              <a:t>Экономический</a:t>
            </a:r>
          </a:p>
          <a:p>
            <a:pPr marL="0" lvl="1" algn="r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ru-RU" sz="2400" kern="1200" dirty="0">
                <a:latin typeface="Century Gothic" panose="020B0502020202020204" pitchFamily="34" charset="0"/>
              </a:rPr>
              <a:t> расчет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25082" y="2567804"/>
            <a:ext cx="3499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Студенты Группы </a:t>
            </a:r>
            <a:r>
              <a:rPr lang="ru-RU" sz="20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….     </a:t>
            </a:r>
            <a:r>
              <a:rPr lang="ru-RU" sz="2000" b="1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Специальности </a:t>
            </a:r>
            <a:r>
              <a:rPr lang="ru-RU" sz="20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ru-RU" sz="20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……………..</a:t>
            </a:r>
            <a:r>
              <a:rPr lang="ru-RU" sz="20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endParaRPr lang="ru-RU" sz="2000" b="1" spc="-1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8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1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359" y="125273"/>
            <a:ext cx="7416824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Анализ: Актуальность, перспективы, проблематика.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22130" y="2821977"/>
            <a:ext cx="6768752" cy="16312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Перспективы: Замена устаревшего оборудования  на более современное и менее </a:t>
            </a:r>
            <a:r>
              <a:rPr lang="ru-RU" sz="20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ресурсопотребляемого</a:t>
            </a:r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, рационализация логистических систем</a:t>
            </a:r>
          </a:p>
          <a:p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22130" y="4331749"/>
            <a:ext cx="6768751" cy="101566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Проблематика: цена готовой гидравлический системы , сложность её монтажа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2130" y="5214838"/>
            <a:ext cx="6768750" cy="16312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Цель:</a:t>
            </a:r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разработка гидравлического пресса, работающего длительное время без дополнительного обслуживания, снизить стоимость оборудования</a:t>
            </a:r>
            <a:endParaRPr lang="en-US" sz="2000" b="1" dirty="0">
              <a:latin typeface="Century Gothic" panose="020B0502020202020204" pitchFamily="34" charset="0"/>
              <a:cs typeface="Times New Roman" pitchFamily="18" charset="0"/>
            </a:endParaRPr>
          </a:p>
          <a:p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cdn.onlinewebfonts.com/svg/img_46437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9" y="1666269"/>
            <a:ext cx="1270132" cy="1379046"/>
          </a:xfrm>
          <a:prstGeom prst="rect">
            <a:avLst/>
          </a:prstGeom>
          <a:noFill/>
        </p:spPr>
      </p:pic>
      <p:pic>
        <p:nvPicPr>
          <p:cNvPr id="1030" name="Picture 6" descr="https://bumper-stickers.ru/29914-thickbox_default/smaylik-vopro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38" y="4039377"/>
            <a:ext cx="1520956" cy="152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4" name="Прямая соединительная линия 83"/>
          <p:cNvCxnSpPr/>
          <p:nvPr/>
        </p:nvCxnSpPr>
        <p:spPr>
          <a:xfrm>
            <a:off x="1068011" y="3325631"/>
            <a:ext cx="106511" cy="111285"/>
          </a:xfrm>
          <a:prstGeom prst="line">
            <a:avLst/>
          </a:prstGeom>
          <a:ln w="730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546510" y="3062140"/>
            <a:ext cx="1250187" cy="1070455"/>
            <a:chOff x="546510" y="3062140"/>
            <a:chExt cx="1250187" cy="1070455"/>
          </a:xfrm>
        </p:grpSpPr>
        <p:cxnSp>
          <p:nvCxnSpPr>
            <p:cNvPr id="103" name="Прямая соединительная линия 102"/>
            <p:cNvCxnSpPr/>
            <p:nvPr/>
          </p:nvCxnSpPr>
          <p:spPr>
            <a:xfrm flipV="1">
              <a:off x="546510" y="3325631"/>
              <a:ext cx="505404" cy="292256"/>
            </a:xfrm>
            <a:prstGeom prst="line">
              <a:avLst/>
            </a:prstGeom>
            <a:ln w="730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Группа 3"/>
            <p:cNvGrpSpPr/>
            <p:nvPr/>
          </p:nvGrpSpPr>
          <p:grpSpPr>
            <a:xfrm>
              <a:off x="651359" y="3062140"/>
              <a:ext cx="1145338" cy="1070455"/>
              <a:chOff x="651359" y="3062140"/>
              <a:chExt cx="1145338" cy="1070455"/>
            </a:xfrm>
          </p:grpSpPr>
          <p:cxnSp>
            <p:nvCxnSpPr>
              <p:cNvPr id="79" name="Прямая со стрелкой 78"/>
              <p:cNvCxnSpPr/>
              <p:nvPr/>
            </p:nvCxnSpPr>
            <p:spPr>
              <a:xfrm flipV="1">
                <a:off x="1182570" y="3062140"/>
                <a:ext cx="614127" cy="374776"/>
              </a:xfrm>
              <a:prstGeom prst="straightConnector1">
                <a:avLst/>
              </a:prstGeom>
              <a:ln w="79375" cap="rnd">
                <a:solidFill>
                  <a:schemeClr val="tx1"/>
                </a:solidFill>
                <a:headEnd w="lg" len="lg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Прямоугольник 106"/>
              <p:cNvSpPr/>
              <p:nvPr/>
            </p:nvSpPr>
            <p:spPr>
              <a:xfrm>
                <a:off x="651359" y="3694602"/>
                <a:ext cx="150614" cy="432302"/>
              </a:xfrm>
              <a:prstGeom prst="rec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рямоугольник 117"/>
              <p:cNvSpPr/>
              <p:nvPr/>
            </p:nvSpPr>
            <p:spPr>
              <a:xfrm>
                <a:off x="937292" y="3530360"/>
                <a:ext cx="150614" cy="602235"/>
              </a:xfrm>
              <a:prstGeom prst="rec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рямоугольник 118"/>
              <p:cNvSpPr/>
              <p:nvPr/>
            </p:nvSpPr>
            <p:spPr>
              <a:xfrm>
                <a:off x="1206340" y="3575149"/>
                <a:ext cx="150614" cy="557446"/>
              </a:xfrm>
              <a:prstGeom prst="rec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рямоугольник 119"/>
              <p:cNvSpPr/>
              <p:nvPr/>
            </p:nvSpPr>
            <p:spPr>
              <a:xfrm>
                <a:off x="1473019" y="3394178"/>
                <a:ext cx="150614" cy="738417"/>
              </a:xfrm>
              <a:prstGeom prst="rec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09" name="Прямая соединительная линия 108"/>
          <p:cNvCxnSpPr/>
          <p:nvPr/>
        </p:nvCxnSpPr>
        <p:spPr>
          <a:xfrm>
            <a:off x="1140335" y="5536201"/>
            <a:ext cx="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651359" y="5465367"/>
            <a:ext cx="1080120" cy="1008112"/>
            <a:chOff x="611560" y="5589240"/>
            <a:chExt cx="1080120" cy="1008112"/>
          </a:xfrm>
        </p:grpSpPr>
        <p:cxnSp>
          <p:nvCxnSpPr>
            <p:cNvPr id="111" name="Прямая соединительная линия 110"/>
            <p:cNvCxnSpPr/>
            <p:nvPr/>
          </p:nvCxnSpPr>
          <p:spPr>
            <a:xfrm>
              <a:off x="1140335" y="5589240"/>
              <a:ext cx="0" cy="288032"/>
            </a:xfrm>
            <a:prstGeom prst="line">
              <a:avLst/>
            </a:prstGeom>
            <a:ln w="1079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>
              <a:off x="1140335" y="6309320"/>
              <a:ext cx="0" cy="288032"/>
            </a:xfrm>
            <a:prstGeom prst="line">
              <a:avLst/>
            </a:prstGeom>
            <a:ln w="1079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/>
            <p:nvPr/>
          </p:nvCxnSpPr>
          <p:spPr>
            <a:xfrm flipH="1">
              <a:off x="611560" y="6087546"/>
              <a:ext cx="325733" cy="0"/>
            </a:xfrm>
            <a:prstGeom prst="line">
              <a:avLst/>
            </a:prstGeom>
            <a:ln w="1079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Прямая соединительная линия 135"/>
            <p:cNvCxnSpPr/>
            <p:nvPr/>
          </p:nvCxnSpPr>
          <p:spPr>
            <a:xfrm flipH="1">
              <a:off x="1335864" y="6087546"/>
              <a:ext cx="355816" cy="0"/>
            </a:xfrm>
            <a:prstGeom prst="line">
              <a:avLst/>
            </a:prstGeom>
            <a:ln w="1079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Овал 116"/>
            <p:cNvSpPr/>
            <p:nvPr/>
          </p:nvSpPr>
          <p:spPr>
            <a:xfrm>
              <a:off x="755576" y="5733256"/>
              <a:ext cx="770707" cy="72008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889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22128" y="1545182"/>
            <a:ext cx="6768752" cy="12926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Актуальность: Использования промышленных и частных гидравлических прессов практически по всему земному шару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50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" y="-5218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792" y="132075"/>
            <a:ext cx="8316416" cy="723685"/>
          </a:xfrm>
        </p:spPr>
        <p:txBody>
          <a:bodyPr/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Проблемы производства </a:t>
            </a:r>
          </a:p>
        </p:txBody>
      </p:sp>
      <p:sp>
        <p:nvSpPr>
          <p:cNvPr id="14" name="AutoShape 28" descr="https://sun9-48.userapi.com/c857416/v857416022/102abe/9BohP_8Ul1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1F5C5ADD-016D-4BF3-AC16-A7934648B4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4823324"/>
              </p:ext>
            </p:extLst>
          </p:nvPr>
        </p:nvGraphicFramePr>
        <p:xfrm>
          <a:off x="307975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024676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7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6" y="66469"/>
            <a:ext cx="9132314" cy="1108560"/>
          </a:xfrm>
        </p:spPr>
        <p:txBody>
          <a:bodyPr>
            <a:normAutofit/>
          </a:bodyPr>
          <a:lstStyle/>
          <a:p>
            <a:pPr algn="ctr"/>
            <a:r>
              <a:rPr lang="ru-RU" sz="31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ключевые параметры,</a:t>
            </a:r>
            <a:r>
              <a:rPr lang="en-US" sz="31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факторы и особенности решения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979879" y="2049731"/>
            <a:ext cx="3498301" cy="3657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Century Gothic" panose="020B0502020202020204" pitchFamily="34" charset="0"/>
              </a:rPr>
              <a:t>Преимущества :</a:t>
            </a:r>
            <a:r>
              <a:rPr lang="ru-RU" dirty="0">
                <a:latin typeface="Century Gothic" panose="020B0502020202020204" pitchFamily="34" charset="0"/>
              </a:rPr>
              <a:t/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1.Практичны и удобны в использовании</a:t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2. Автономность</a:t>
            </a:r>
          </a:p>
          <a:p>
            <a:r>
              <a:rPr lang="ru-RU" dirty="0">
                <a:latin typeface="Century Gothic" panose="020B0502020202020204" pitchFamily="34" charset="0"/>
              </a:rPr>
              <a:t>3. Высокий КПД</a:t>
            </a:r>
          </a:p>
          <a:p>
            <a:r>
              <a:rPr lang="ru-RU" dirty="0">
                <a:latin typeface="Century Gothic" panose="020B0502020202020204" pitchFamily="34" charset="0"/>
              </a:rPr>
              <a:t>4. Простота в эксплуатации </a:t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b="1" dirty="0">
                <a:latin typeface="Century Gothic" panose="020B0502020202020204" pitchFamily="34" charset="0"/>
              </a:rPr>
              <a:t>Недостатки :</a:t>
            </a:r>
            <a:endParaRPr lang="ru-RU" dirty="0"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Century Gothic" panose="020B0502020202020204" pitchFamily="34" charset="0"/>
              </a:rPr>
              <a:t>Сложность монтажа</a:t>
            </a:r>
          </a:p>
          <a:p>
            <a:pPr marL="342900" indent="-342900">
              <a:buAutoNum type="arabicPeriod"/>
            </a:pPr>
            <a:r>
              <a:rPr lang="ru-RU" dirty="0">
                <a:latin typeface="Century Gothic" panose="020B0502020202020204" pitchFamily="34" charset="0"/>
              </a:rPr>
              <a:t>Оборудование повышенной опасности</a:t>
            </a:r>
          </a:p>
          <a:p>
            <a:pPr marL="342900" indent="-342900">
              <a:buAutoNum type="arabicPeriod"/>
            </a:pPr>
            <a:r>
              <a:rPr lang="ru-RU" dirty="0" err="1">
                <a:latin typeface="Century Gothic" panose="020B0502020202020204" pitchFamily="34" charset="0"/>
              </a:rPr>
              <a:t>Пожароопасность</a:t>
            </a:r>
            <a:endParaRPr lang="ru-RU" dirty="0"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5" name="Picture 2" descr="C:\Users\Admin\Desktop\994c9468-bf1e-11e8-9934-ae1d5b2f41cc_5c04b763-4c48-11e7-9401-0cc47a4f15f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61" y="1843106"/>
            <a:ext cx="4197498" cy="407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" y="-17140"/>
            <a:ext cx="9144001" cy="687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41" y="-1643"/>
            <a:ext cx="8990459" cy="831622"/>
          </a:xfrm>
        </p:spPr>
        <p:txBody>
          <a:bodyPr/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Анализ рынка 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33909" y="20608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3909" y="1844824"/>
            <a:ext cx="2193875" cy="12241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39457221"/>
              </p:ext>
            </p:extLst>
          </p:nvPr>
        </p:nvGraphicFramePr>
        <p:xfrm>
          <a:off x="6225" y="90872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6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www.lombardiconstructioninc.com/img/blueprintbg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1404074"/>
          </a:xfrm>
        </p:spPr>
        <p:txBody>
          <a:bodyPr anchor="ctr"/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Наше решение данной проблемы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1" y="195370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D21DD65F-849B-43CE-AF65-B85D413A6C6C}"/>
              </a:ext>
            </a:extLst>
          </p:cNvPr>
          <p:cNvGrpSpPr/>
          <p:nvPr/>
        </p:nvGrpSpPr>
        <p:grpSpPr>
          <a:xfrm>
            <a:off x="195271" y="1531061"/>
            <a:ext cx="4263032" cy="4060031"/>
            <a:chOff x="871606" y="1846808"/>
            <a:chExt cx="4263032" cy="4060031"/>
          </a:xfrm>
        </p:grpSpPr>
        <p:sp>
          <p:nvSpPr>
            <p:cNvPr id="10" name="Полилиния: фигура 9">
              <a:extLst>
                <a:ext uri="{FF2B5EF4-FFF2-40B4-BE49-F238E27FC236}">
                  <a16:creationId xmlns:a16="http://schemas.microsoft.com/office/drawing/2014/main" xmlns="" id="{31115320-D2B7-40D3-991C-144759ED5F75}"/>
                </a:ext>
              </a:extLst>
            </p:cNvPr>
            <p:cNvSpPr/>
            <p:nvPr/>
          </p:nvSpPr>
          <p:spPr>
            <a:xfrm>
              <a:off x="871606" y="1846808"/>
              <a:ext cx="2030015" cy="1218009"/>
            </a:xfrm>
            <a:custGeom>
              <a:avLst/>
              <a:gdLst>
                <a:gd name="connsiteX0" fmla="*/ 0 w 2030015"/>
                <a:gd name="connsiteY0" fmla="*/ 0 h 1218009"/>
                <a:gd name="connsiteX1" fmla="*/ 2030015 w 2030015"/>
                <a:gd name="connsiteY1" fmla="*/ 0 h 1218009"/>
                <a:gd name="connsiteX2" fmla="*/ 2030015 w 2030015"/>
                <a:gd name="connsiteY2" fmla="*/ 1218009 h 1218009"/>
                <a:gd name="connsiteX3" fmla="*/ 0 w 2030015"/>
                <a:gd name="connsiteY3" fmla="*/ 1218009 h 1218009"/>
                <a:gd name="connsiteX4" fmla="*/ 0 w 2030015"/>
                <a:gd name="connsiteY4" fmla="*/ 0 h 12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015" h="1218009">
                  <a:moveTo>
                    <a:pt x="0" y="0"/>
                  </a:moveTo>
                  <a:lnTo>
                    <a:pt x="2030015" y="0"/>
                  </a:lnTo>
                  <a:lnTo>
                    <a:pt x="2030015" y="1218009"/>
                  </a:lnTo>
                  <a:lnTo>
                    <a:pt x="0" y="12180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500" kern="1200" dirty="0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Большая сила зажима </a:t>
              </a:r>
              <a:endParaRPr lang="ru-RU" sz="1500" kern="1200" dirty="0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:a16="http://schemas.microsoft.com/office/drawing/2014/main" xmlns="" id="{39D23CA7-645A-4B18-8A95-CBCBE92D4999}"/>
                </a:ext>
              </a:extLst>
            </p:cNvPr>
            <p:cNvSpPr/>
            <p:nvPr/>
          </p:nvSpPr>
          <p:spPr>
            <a:xfrm>
              <a:off x="3104623" y="1846808"/>
              <a:ext cx="2030015" cy="1218009"/>
            </a:xfrm>
            <a:custGeom>
              <a:avLst/>
              <a:gdLst>
                <a:gd name="connsiteX0" fmla="*/ 0 w 2030015"/>
                <a:gd name="connsiteY0" fmla="*/ 0 h 1218009"/>
                <a:gd name="connsiteX1" fmla="*/ 2030015 w 2030015"/>
                <a:gd name="connsiteY1" fmla="*/ 0 h 1218009"/>
                <a:gd name="connsiteX2" fmla="*/ 2030015 w 2030015"/>
                <a:gd name="connsiteY2" fmla="*/ 1218009 h 1218009"/>
                <a:gd name="connsiteX3" fmla="*/ 0 w 2030015"/>
                <a:gd name="connsiteY3" fmla="*/ 1218009 h 1218009"/>
                <a:gd name="connsiteX4" fmla="*/ 0 w 2030015"/>
                <a:gd name="connsiteY4" fmla="*/ 0 h 12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015" h="1218009">
                  <a:moveTo>
                    <a:pt x="0" y="0"/>
                  </a:moveTo>
                  <a:lnTo>
                    <a:pt x="2030015" y="0"/>
                  </a:lnTo>
                  <a:lnTo>
                    <a:pt x="2030015" y="1218009"/>
                  </a:lnTo>
                  <a:lnTo>
                    <a:pt x="0" y="12180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500" kern="1200" dirty="0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Универсальность в маслах</a:t>
              </a:r>
              <a:endParaRPr lang="ru-RU" sz="1500" kern="1200" dirty="0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7778E392-C990-43BD-A4D9-17C979F0A150}"/>
                </a:ext>
              </a:extLst>
            </p:cNvPr>
            <p:cNvSpPr/>
            <p:nvPr/>
          </p:nvSpPr>
          <p:spPr>
            <a:xfrm>
              <a:off x="871606" y="3267819"/>
              <a:ext cx="2030015" cy="1218009"/>
            </a:xfrm>
            <a:custGeom>
              <a:avLst/>
              <a:gdLst>
                <a:gd name="connsiteX0" fmla="*/ 0 w 2030015"/>
                <a:gd name="connsiteY0" fmla="*/ 0 h 1218009"/>
                <a:gd name="connsiteX1" fmla="*/ 2030015 w 2030015"/>
                <a:gd name="connsiteY1" fmla="*/ 0 h 1218009"/>
                <a:gd name="connsiteX2" fmla="*/ 2030015 w 2030015"/>
                <a:gd name="connsiteY2" fmla="*/ 1218009 h 1218009"/>
                <a:gd name="connsiteX3" fmla="*/ 0 w 2030015"/>
                <a:gd name="connsiteY3" fmla="*/ 1218009 h 1218009"/>
                <a:gd name="connsiteX4" fmla="*/ 0 w 2030015"/>
                <a:gd name="connsiteY4" fmla="*/ 0 h 12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015" h="1218009">
                  <a:moveTo>
                    <a:pt x="0" y="0"/>
                  </a:moveTo>
                  <a:lnTo>
                    <a:pt x="2030015" y="0"/>
                  </a:lnTo>
                  <a:lnTo>
                    <a:pt x="2030015" y="1218009"/>
                  </a:lnTo>
                  <a:lnTo>
                    <a:pt x="0" y="12180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dirty="0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Простота в использовании</a:t>
              </a:r>
              <a:r>
                <a:rPr lang="ru-RU" sz="1500" kern="1200" dirty="0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 </a:t>
              </a:r>
              <a:endParaRPr lang="ru-RU" sz="1500" kern="1200" dirty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xmlns="" id="{E2668E7B-78C6-4A2C-8074-F83967753068}"/>
                </a:ext>
              </a:extLst>
            </p:cNvPr>
            <p:cNvSpPr/>
            <p:nvPr/>
          </p:nvSpPr>
          <p:spPr>
            <a:xfrm>
              <a:off x="3104623" y="3267819"/>
              <a:ext cx="2030015" cy="1218009"/>
            </a:xfrm>
            <a:custGeom>
              <a:avLst/>
              <a:gdLst>
                <a:gd name="connsiteX0" fmla="*/ 0 w 2030015"/>
                <a:gd name="connsiteY0" fmla="*/ 0 h 1218009"/>
                <a:gd name="connsiteX1" fmla="*/ 2030015 w 2030015"/>
                <a:gd name="connsiteY1" fmla="*/ 0 h 1218009"/>
                <a:gd name="connsiteX2" fmla="*/ 2030015 w 2030015"/>
                <a:gd name="connsiteY2" fmla="*/ 1218009 h 1218009"/>
                <a:gd name="connsiteX3" fmla="*/ 0 w 2030015"/>
                <a:gd name="connsiteY3" fmla="*/ 1218009 h 1218009"/>
                <a:gd name="connsiteX4" fmla="*/ 0 w 2030015"/>
                <a:gd name="connsiteY4" fmla="*/ 0 h 12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015" h="1218009">
                  <a:moveTo>
                    <a:pt x="0" y="0"/>
                  </a:moveTo>
                  <a:lnTo>
                    <a:pt x="2030015" y="0"/>
                  </a:lnTo>
                  <a:lnTo>
                    <a:pt x="2030015" y="1218009"/>
                  </a:lnTo>
                  <a:lnTo>
                    <a:pt x="0" y="12180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500" kern="1200" dirty="0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Имеет большой срок эксплуатации </a:t>
              </a:r>
              <a:endParaRPr lang="ru-RU" sz="1500" kern="1200" dirty="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:a16="http://schemas.microsoft.com/office/drawing/2014/main" xmlns="" id="{ACD4DFF9-430A-470A-9D1B-D33A1EDE918B}"/>
                </a:ext>
              </a:extLst>
            </p:cNvPr>
            <p:cNvSpPr/>
            <p:nvPr/>
          </p:nvSpPr>
          <p:spPr>
            <a:xfrm>
              <a:off x="1988115" y="4688830"/>
              <a:ext cx="2030015" cy="1218009"/>
            </a:xfrm>
            <a:custGeom>
              <a:avLst/>
              <a:gdLst>
                <a:gd name="connsiteX0" fmla="*/ 0 w 2030015"/>
                <a:gd name="connsiteY0" fmla="*/ 0 h 1218009"/>
                <a:gd name="connsiteX1" fmla="*/ 2030015 w 2030015"/>
                <a:gd name="connsiteY1" fmla="*/ 0 h 1218009"/>
                <a:gd name="connsiteX2" fmla="*/ 2030015 w 2030015"/>
                <a:gd name="connsiteY2" fmla="*/ 1218009 h 1218009"/>
                <a:gd name="connsiteX3" fmla="*/ 0 w 2030015"/>
                <a:gd name="connsiteY3" fmla="*/ 1218009 h 1218009"/>
                <a:gd name="connsiteX4" fmla="*/ 0 w 2030015"/>
                <a:gd name="connsiteY4" fmla="*/ 0 h 12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015" h="1218009">
                  <a:moveTo>
                    <a:pt x="0" y="0"/>
                  </a:moveTo>
                  <a:lnTo>
                    <a:pt x="2030015" y="0"/>
                  </a:lnTo>
                  <a:lnTo>
                    <a:pt x="2030015" y="1218009"/>
                  </a:lnTo>
                  <a:lnTo>
                    <a:pt x="0" y="12180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500" kern="1200" dirty="0" err="1">
                  <a:solidFill>
                    <a:schemeClr val="bg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Ремонтопригодный</a:t>
              </a:r>
              <a:endParaRPr lang="ru-RU" sz="1500" kern="1200" dirty="0"/>
            </a:p>
          </p:txBody>
        </p:sp>
      </p:grpSp>
      <p:pic>
        <p:nvPicPr>
          <p:cNvPr id="16" name="Рисунок 15" descr="Голова с шестеренками">
            <a:extLst>
              <a:ext uri="{FF2B5EF4-FFF2-40B4-BE49-F238E27FC236}">
                <a16:creationId xmlns:a16="http://schemas.microsoft.com/office/drawing/2014/main" xmlns="" id="{0E849B68-A1E7-4166-B66F-20507D68D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597861" y="1492763"/>
            <a:ext cx="288032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73101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38"/>
            <a:ext cx="9144001" cy="685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-392312"/>
            <a:ext cx="8435280" cy="972026"/>
          </a:xfrm>
        </p:spPr>
        <p:txBody>
          <a:bodyPr/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Реализация проекта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1561211" y="2531272"/>
            <a:ext cx="8158853" cy="983303"/>
            <a:chOff x="1561211" y="2531272"/>
            <a:chExt cx="8158853" cy="983303"/>
          </a:xfrm>
        </p:grpSpPr>
        <p:sp>
          <p:nvSpPr>
            <p:cNvPr id="8" name="Блок-схема: узел 7"/>
            <p:cNvSpPr/>
            <p:nvPr/>
          </p:nvSpPr>
          <p:spPr>
            <a:xfrm>
              <a:off x="1853440" y="2531272"/>
              <a:ext cx="145038" cy="145038"/>
            </a:xfrm>
            <a:prstGeom prst="flowChartConnector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Кольцо 8"/>
            <p:cNvSpPr/>
            <p:nvPr/>
          </p:nvSpPr>
          <p:spPr>
            <a:xfrm>
              <a:off x="1561211" y="2785090"/>
              <a:ext cx="729497" cy="729485"/>
            </a:xfrm>
            <a:prstGeom prst="donut">
              <a:avLst>
                <a:gd name="adj" fmla="val 1101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104783" y="2810621"/>
              <a:ext cx="897130" cy="678410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000" r="-1000"/>
              </a:stretch>
            </a:blip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1641477" y="2865355"/>
              <a:ext cx="568964" cy="568955"/>
            </a:xfrm>
            <a:custGeom>
              <a:avLst/>
              <a:gdLst>
                <a:gd name="connsiteX0" fmla="*/ 0 w 568964"/>
                <a:gd name="connsiteY0" fmla="*/ 284478 h 568955"/>
                <a:gd name="connsiteX1" fmla="*/ 284482 w 568964"/>
                <a:gd name="connsiteY1" fmla="*/ 0 h 568955"/>
                <a:gd name="connsiteX2" fmla="*/ 568964 w 568964"/>
                <a:gd name="connsiteY2" fmla="*/ 284478 h 568955"/>
                <a:gd name="connsiteX3" fmla="*/ 284482 w 568964"/>
                <a:gd name="connsiteY3" fmla="*/ 568956 h 568955"/>
                <a:gd name="connsiteX4" fmla="*/ 0 w 568964"/>
                <a:gd name="connsiteY4" fmla="*/ 284478 h 5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964" h="568955">
                  <a:moveTo>
                    <a:pt x="0" y="284478"/>
                  </a:moveTo>
                  <a:cubicBezTo>
                    <a:pt x="0" y="127365"/>
                    <a:pt x="127367" y="0"/>
                    <a:pt x="284482" y="0"/>
                  </a:cubicBezTo>
                  <a:cubicBezTo>
                    <a:pt x="441597" y="0"/>
                    <a:pt x="568964" y="127365"/>
                    <a:pt x="568964" y="284478"/>
                  </a:cubicBezTo>
                  <a:cubicBezTo>
                    <a:pt x="568964" y="441591"/>
                    <a:pt x="441597" y="568956"/>
                    <a:pt x="284482" y="568956"/>
                  </a:cubicBezTo>
                  <a:cubicBezTo>
                    <a:pt x="127367" y="568956"/>
                    <a:pt x="0" y="441591"/>
                    <a:pt x="0" y="284478"/>
                  </a:cubicBezTo>
                  <a:close/>
                </a:path>
              </a:pathLst>
            </a:custGeom>
          </p:spPr>
          <p:style>
            <a:lnRef idx="2">
              <a:schemeClr val="dk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23" tIns="83322" rIns="83323" bIns="83322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/>
                <a:t>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1840" y="2845582"/>
              <a:ext cx="6588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Проектировочный этап</a:t>
              </a:r>
              <a:endParaRPr lang="ru-RU" sz="3200" dirty="0">
                <a:latin typeface="Century Gothic" panose="020B0502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50005" y="3623354"/>
            <a:ext cx="6864200" cy="983303"/>
            <a:chOff x="850005" y="3623354"/>
            <a:chExt cx="6864200" cy="983303"/>
          </a:xfrm>
        </p:grpSpPr>
        <p:sp>
          <p:nvSpPr>
            <p:cNvPr id="12" name="Блок-схема: узел 11"/>
            <p:cNvSpPr/>
            <p:nvPr/>
          </p:nvSpPr>
          <p:spPr>
            <a:xfrm>
              <a:off x="1853440" y="3623354"/>
              <a:ext cx="145038" cy="145038"/>
            </a:xfrm>
            <a:prstGeom prst="flowChartConnector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Кольцо 12"/>
            <p:cNvSpPr/>
            <p:nvPr/>
          </p:nvSpPr>
          <p:spPr>
            <a:xfrm>
              <a:off x="1561211" y="3877172"/>
              <a:ext cx="729497" cy="729485"/>
            </a:xfrm>
            <a:prstGeom prst="donut">
              <a:avLst>
                <a:gd name="adj" fmla="val 1101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850005" y="3902703"/>
              <a:ext cx="897130" cy="678410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1641477" y="3957437"/>
              <a:ext cx="568964" cy="568955"/>
            </a:xfrm>
            <a:custGeom>
              <a:avLst/>
              <a:gdLst>
                <a:gd name="connsiteX0" fmla="*/ 0 w 568964"/>
                <a:gd name="connsiteY0" fmla="*/ 284478 h 568955"/>
                <a:gd name="connsiteX1" fmla="*/ 284482 w 568964"/>
                <a:gd name="connsiteY1" fmla="*/ 0 h 568955"/>
                <a:gd name="connsiteX2" fmla="*/ 568964 w 568964"/>
                <a:gd name="connsiteY2" fmla="*/ 284478 h 568955"/>
                <a:gd name="connsiteX3" fmla="*/ 284482 w 568964"/>
                <a:gd name="connsiteY3" fmla="*/ 568956 h 568955"/>
                <a:gd name="connsiteX4" fmla="*/ 0 w 568964"/>
                <a:gd name="connsiteY4" fmla="*/ 284478 h 5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964" h="568955">
                  <a:moveTo>
                    <a:pt x="0" y="284478"/>
                  </a:moveTo>
                  <a:cubicBezTo>
                    <a:pt x="0" y="127365"/>
                    <a:pt x="127367" y="0"/>
                    <a:pt x="284482" y="0"/>
                  </a:cubicBezTo>
                  <a:cubicBezTo>
                    <a:pt x="441597" y="0"/>
                    <a:pt x="568964" y="127365"/>
                    <a:pt x="568964" y="284478"/>
                  </a:cubicBezTo>
                  <a:cubicBezTo>
                    <a:pt x="568964" y="441591"/>
                    <a:pt x="441597" y="568956"/>
                    <a:pt x="284482" y="568956"/>
                  </a:cubicBezTo>
                  <a:cubicBezTo>
                    <a:pt x="127367" y="568956"/>
                    <a:pt x="0" y="441591"/>
                    <a:pt x="0" y="284478"/>
                  </a:cubicBezTo>
                  <a:close/>
                </a:path>
              </a:pathLst>
            </a:custGeom>
          </p:spPr>
          <p:style>
            <a:lnRef idx="2">
              <a:schemeClr val="dk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23" tIns="83322" rIns="83323" bIns="83322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/>
                <a:t>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13605" y="3883756"/>
              <a:ext cx="540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>
                  <a:latin typeface="Century Gothic" panose="020B0502020202020204" pitchFamily="34" charset="0"/>
                </a:rPr>
                <a:t>Реализационный этап  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561211" y="4715436"/>
            <a:ext cx="6971229" cy="983303"/>
            <a:chOff x="1561211" y="4715436"/>
            <a:chExt cx="6971229" cy="98330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124879" y="4965960"/>
              <a:ext cx="897130" cy="678410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7000" r="-7000"/>
              </a:stretch>
            </a:blip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Блок-схема: узел 16"/>
            <p:cNvSpPr/>
            <p:nvPr/>
          </p:nvSpPr>
          <p:spPr>
            <a:xfrm>
              <a:off x="1853440" y="4715436"/>
              <a:ext cx="145038" cy="145038"/>
            </a:xfrm>
            <a:prstGeom prst="flowChartConnector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Кольцо 17"/>
            <p:cNvSpPr/>
            <p:nvPr/>
          </p:nvSpPr>
          <p:spPr>
            <a:xfrm>
              <a:off x="1561211" y="4969254"/>
              <a:ext cx="729497" cy="729485"/>
            </a:xfrm>
            <a:prstGeom prst="donut">
              <a:avLst>
                <a:gd name="adj" fmla="val 1101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Полилиния 19"/>
            <p:cNvSpPr/>
            <p:nvPr/>
          </p:nvSpPr>
          <p:spPr>
            <a:xfrm>
              <a:off x="1641477" y="5049519"/>
              <a:ext cx="568964" cy="568955"/>
            </a:xfrm>
            <a:custGeom>
              <a:avLst/>
              <a:gdLst>
                <a:gd name="connsiteX0" fmla="*/ 0 w 568964"/>
                <a:gd name="connsiteY0" fmla="*/ 284478 h 568955"/>
                <a:gd name="connsiteX1" fmla="*/ 284482 w 568964"/>
                <a:gd name="connsiteY1" fmla="*/ 0 h 568955"/>
                <a:gd name="connsiteX2" fmla="*/ 568964 w 568964"/>
                <a:gd name="connsiteY2" fmla="*/ 284478 h 568955"/>
                <a:gd name="connsiteX3" fmla="*/ 284482 w 568964"/>
                <a:gd name="connsiteY3" fmla="*/ 568956 h 568955"/>
                <a:gd name="connsiteX4" fmla="*/ 0 w 568964"/>
                <a:gd name="connsiteY4" fmla="*/ 284478 h 5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964" h="568955">
                  <a:moveTo>
                    <a:pt x="0" y="284478"/>
                  </a:moveTo>
                  <a:cubicBezTo>
                    <a:pt x="0" y="127365"/>
                    <a:pt x="127367" y="0"/>
                    <a:pt x="284482" y="0"/>
                  </a:cubicBezTo>
                  <a:cubicBezTo>
                    <a:pt x="441597" y="0"/>
                    <a:pt x="568964" y="127365"/>
                    <a:pt x="568964" y="284478"/>
                  </a:cubicBezTo>
                  <a:cubicBezTo>
                    <a:pt x="568964" y="441591"/>
                    <a:pt x="441597" y="568956"/>
                    <a:pt x="284482" y="568956"/>
                  </a:cubicBezTo>
                  <a:cubicBezTo>
                    <a:pt x="127367" y="568956"/>
                    <a:pt x="0" y="441591"/>
                    <a:pt x="0" y="284478"/>
                  </a:cubicBezTo>
                  <a:close/>
                </a:path>
              </a:pathLst>
            </a:custGeom>
          </p:spPr>
          <p:style>
            <a:lnRef idx="2">
              <a:schemeClr val="dk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23" tIns="83322" rIns="83323" bIns="83322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/>
                <a:t>4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31840" y="4948169"/>
              <a:ext cx="540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>
                  <a:latin typeface="Century Gothic" panose="020B0502020202020204" pitchFamily="34" charset="0"/>
                </a:rPr>
                <a:t>Итоговый этап 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50005" y="1693008"/>
            <a:ext cx="8817963" cy="729485"/>
            <a:chOff x="850005" y="1693008"/>
            <a:chExt cx="8817963" cy="729485"/>
          </a:xfrm>
        </p:grpSpPr>
        <p:sp>
          <p:nvSpPr>
            <p:cNvPr id="5" name="Кольцо 4"/>
            <p:cNvSpPr/>
            <p:nvPr/>
          </p:nvSpPr>
          <p:spPr>
            <a:xfrm>
              <a:off x="1561211" y="1693008"/>
              <a:ext cx="729497" cy="729485"/>
            </a:xfrm>
            <a:prstGeom prst="donut">
              <a:avLst>
                <a:gd name="adj" fmla="val 1101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850005" y="1718539"/>
              <a:ext cx="897130" cy="678410"/>
            </a:xfrm>
            <a:prstGeom prst="rect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7000" r="-7000"/>
              </a:stretch>
            </a:blip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641477" y="1773273"/>
              <a:ext cx="568964" cy="568955"/>
            </a:xfrm>
            <a:custGeom>
              <a:avLst/>
              <a:gdLst>
                <a:gd name="connsiteX0" fmla="*/ 0 w 568964"/>
                <a:gd name="connsiteY0" fmla="*/ 284478 h 568955"/>
                <a:gd name="connsiteX1" fmla="*/ 284482 w 568964"/>
                <a:gd name="connsiteY1" fmla="*/ 0 h 568955"/>
                <a:gd name="connsiteX2" fmla="*/ 568964 w 568964"/>
                <a:gd name="connsiteY2" fmla="*/ 284478 h 568955"/>
                <a:gd name="connsiteX3" fmla="*/ 284482 w 568964"/>
                <a:gd name="connsiteY3" fmla="*/ 568956 h 568955"/>
                <a:gd name="connsiteX4" fmla="*/ 0 w 568964"/>
                <a:gd name="connsiteY4" fmla="*/ 284478 h 568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964" h="568955">
                  <a:moveTo>
                    <a:pt x="0" y="284478"/>
                  </a:moveTo>
                  <a:cubicBezTo>
                    <a:pt x="0" y="127365"/>
                    <a:pt x="127367" y="0"/>
                    <a:pt x="284482" y="0"/>
                  </a:cubicBezTo>
                  <a:cubicBezTo>
                    <a:pt x="441597" y="0"/>
                    <a:pt x="568964" y="127365"/>
                    <a:pt x="568964" y="284478"/>
                  </a:cubicBezTo>
                  <a:cubicBezTo>
                    <a:pt x="568964" y="441591"/>
                    <a:pt x="441597" y="568956"/>
                    <a:pt x="284482" y="568956"/>
                  </a:cubicBezTo>
                  <a:cubicBezTo>
                    <a:pt x="127367" y="568956"/>
                    <a:pt x="0" y="441591"/>
                    <a:pt x="0" y="284478"/>
                  </a:cubicBezTo>
                  <a:close/>
                </a:path>
              </a:pathLst>
            </a:custGeom>
          </p:spPr>
          <p:style>
            <a:lnRef idx="2">
              <a:schemeClr val="dk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23" tIns="83322" rIns="83323" bIns="83322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/>
                <a:t>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61509" y="1734492"/>
              <a:ext cx="7406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Подготовительный</a:t>
              </a:r>
              <a:r>
                <a:rPr lang="ru-RU" sz="3200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ru-RU" sz="3200" b="1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этап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41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76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www.lombardiconstructioninc.com/img/blueprint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38"/>
            <a:ext cx="9144001" cy="685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260058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Courier New" panose="02070309020205020404" pitchFamily="49" charset="0"/>
              </a:rPr>
              <a:t>Ожидаемые результаты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07506" y="1253618"/>
            <a:ext cx="1056430" cy="1509186"/>
          </a:xfrm>
          <a:custGeom>
            <a:avLst/>
            <a:gdLst>
              <a:gd name="connsiteX0" fmla="*/ 0 w 1509186"/>
              <a:gd name="connsiteY0" fmla="*/ 0 h 1056430"/>
              <a:gd name="connsiteX1" fmla="*/ 980971 w 1509186"/>
              <a:gd name="connsiteY1" fmla="*/ 0 h 1056430"/>
              <a:gd name="connsiteX2" fmla="*/ 1509186 w 1509186"/>
              <a:gd name="connsiteY2" fmla="*/ 528215 h 1056430"/>
              <a:gd name="connsiteX3" fmla="*/ 980971 w 1509186"/>
              <a:gd name="connsiteY3" fmla="*/ 1056430 h 1056430"/>
              <a:gd name="connsiteX4" fmla="*/ 0 w 1509186"/>
              <a:gd name="connsiteY4" fmla="*/ 1056430 h 1056430"/>
              <a:gd name="connsiteX5" fmla="*/ 528215 w 1509186"/>
              <a:gd name="connsiteY5" fmla="*/ 528215 h 1056430"/>
              <a:gd name="connsiteX6" fmla="*/ 0 w 1509186"/>
              <a:gd name="connsiteY6" fmla="*/ 0 h 105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9186" h="1056430">
                <a:moveTo>
                  <a:pt x="1509186" y="0"/>
                </a:moveTo>
                <a:lnTo>
                  <a:pt x="1509186" y="686680"/>
                </a:lnTo>
                <a:lnTo>
                  <a:pt x="754593" y="1056430"/>
                </a:lnTo>
                <a:lnTo>
                  <a:pt x="0" y="686680"/>
                </a:lnTo>
                <a:lnTo>
                  <a:pt x="0" y="0"/>
                </a:lnTo>
                <a:lnTo>
                  <a:pt x="754593" y="369750"/>
                </a:lnTo>
                <a:lnTo>
                  <a:pt x="1509186" y="0"/>
                </a:ln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85" tIns="547900" rIns="19685" bIns="547900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/>
              <a:t>1</a:t>
            </a:r>
          </a:p>
        </p:txBody>
      </p:sp>
      <p:sp>
        <p:nvSpPr>
          <p:cNvPr id="6" name="Полилиния 5"/>
          <p:cNvSpPr/>
          <p:nvPr/>
        </p:nvSpPr>
        <p:spPr>
          <a:xfrm>
            <a:off x="1163934" y="1253619"/>
            <a:ext cx="7728546" cy="980971"/>
          </a:xfrm>
          <a:custGeom>
            <a:avLst/>
            <a:gdLst>
              <a:gd name="connsiteX0" fmla="*/ 163498 w 980970"/>
              <a:gd name="connsiteY0" fmla="*/ 0 h 7728545"/>
              <a:gd name="connsiteX1" fmla="*/ 817472 w 980970"/>
              <a:gd name="connsiteY1" fmla="*/ 0 h 7728545"/>
              <a:gd name="connsiteX2" fmla="*/ 980970 w 980970"/>
              <a:gd name="connsiteY2" fmla="*/ 163498 h 7728545"/>
              <a:gd name="connsiteX3" fmla="*/ 980970 w 980970"/>
              <a:gd name="connsiteY3" fmla="*/ 7728545 h 7728545"/>
              <a:gd name="connsiteX4" fmla="*/ 980970 w 980970"/>
              <a:gd name="connsiteY4" fmla="*/ 7728545 h 7728545"/>
              <a:gd name="connsiteX5" fmla="*/ 0 w 980970"/>
              <a:gd name="connsiteY5" fmla="*/ 7728545 h 7728545"/>
              <a:gd name="connsiteX6" fmla="*/ 0 w 980970"/>
              <a:gd name="connsiteY6" fmla="*/ 7728545 h 7728545"/>
              <a:gd name="connsiteX7" fmla="*/ 0 w 980970"/>
              <a:gd name="connsiteY7" fmla="*/ 163498 h 7728545"/>
              <a:gd name="connsiteX8" fmla="*/ 163498 w 980970"/>
              <a:gd name="connsiteY8" fmla="*/ 0 h 772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0970" h="7728545">
                <a:moveTo>
                  <a:pt x="980970" y="1288117"/>
                </a:moveTo>
                <a:lnTo>
                  <a:pt x="980970" y="6440428"/>
                </a:lnTo>
                <a:cubicBezTo>
                  <a:pt x="980970" y="7151830"/>
                  <a:pt x="971679" y="7728541"/>
                  <a:pt x="960217" y="7728541"/>
                </a:cubicBezTo>
                <a:lnTo>
                  <a:pt x="0" y="7728541"/>
                </a:lnTo>
                <a:lnTo>
                  <a:pt x="0" y="7728541"/>
                </a:lnTo>
                <a:lnTo>
                  <a:pt x="0" y="4"/>
                </a:lnTo>
                <a:lnTo>
                  <a:pt x="0" y="4"/>
                </a:lnTo>
                <a:lnTo>
                  <a:pt x="960217" y="4"/>
                </a:lnTo>
                <a:cubicBezTo>
                  <a:pt x="971679" y="4"/>
                  <a:pt x="980970" y="576715"/>
                  <a:pt x="980970" y="1288117"/>
                </a:cubicBez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9825" tIns="80907" rIns="80907" bIns="80908" numCol="1" spcCol="1270" anchor="ctr" anchorCtr="0">
            <a:noAutofit/>
          </a:bodyPr>
          <a:lstStyle/>
          <a:p>
            <a:pPr marL="285750" lvl="1" indent="-285750" algn="l" defTabSz="2311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5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Courier New" panose="02070309020205020404" pitchFamily="49" charset="0"/>
              </a:rPr>
              <a:t>Оптимизация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07506" y="2618683"/>
            <a:ext cx="1056430" cy="1509186"/>
          </a:xfrm>
          <a:custGeom>
            <a:avLst/>
            <a:gdLst>
              <a:gd name="connsiteX0" fmla="*/ 0 w 1509186"/>
              <a:gd name="connsiteY0" fmla="*/ 0 h 1056430"/>
              <a:gd name="connsiteX1" fmla="*/ 980971 w 1509186"/>
              <a:gd name="connsiteY1" fmla="*/ 0 h 1056430"/>
              <a:gd name="connsiteX2" fmla="*/ 1509186 w 1509186"/>
              <a:gd name="connsiteY2" fmla="*/ 528215 h 1056430"/>
              <a:gd name="connsiteX3" fmla="*/ 980971 w 1509186"/>
              <a:gd name="connsiteY3" fmla="*/ 1056430 h 1056430"/>
              <a:gd name="connsiteX4" fmla="*/ 0 w 1509186"/>
              <a:gd name="connsiteY4" fmla="*/ 1056430 h 1056430"/>
              <a:gd name="connsiteX5" fmla="*/ 528215 w 1509186"/>
              <a:gd name="connsiteY5" fmla="*/ 528215 h 1056430"/>
              <a:gd name="connsiteX6" fmla="*/ 0 w 1509186"/>
              <a:gd name="connsiteY6" fmla="*/ 0 h 105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9186" h="1056430">
                <a:moveTo>
                  <a:pt x="1509186" y="0"/>
                </a:moveTo>
                <a:lnTo>
                  <a:pt x="1509186" y="686680"/>
                </a:lnTo>
                <a:lnTo>
                  <a:pt x="754593" y="1056430"/>
                </a:lnTo>
                <a:lnTo>
                  <a:pt x="0" y="686680"/>
                </a:lnTo>
                <a:lnTo>
                  <a:pt x="0" y="0"/>
                </a:lnTo>
                <a:lnTo>
                  <a:pt x="754593" y="369750"/>
                </a:lnTo>
                <a:lnTo>
                  <a:pt x="1509186" y="0"/>
                </a:lnTo>
                <a:close/>
              </a:path>
            </a:pathLst>
          </a:custGeom>
        </p:spPr>
        <p:style>
          <a:lnRef idx="2">
            <a:schemeClr val="accent3">
              <a:hueOff val="224738"/>
              <a:satOff val="-8850"/>
              <a:lumOff val="4314"/>
              <a:alphaOff val="0"/>
            </a:schemeClr>
          </a:lnRef>
          <a:fillRef idx="1">
            <a:schemeClr val="accent3">
              <a:hueOff val="224738"/>
              <a:satOff val="-8850"/>
              <a:lumOff val="4314"/>
              <a:alphaOff val="0"/>
            </a:schemeClr>
          </a:fillRef>
          <a:effectRef idx="0">
            <a:schemeClr val="accent3">
              <a:hueOff val="224738"/>
              <a:satOff val="-8850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85" tIns="547900" rIns="19685" bIns="547900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/>
              <a:t>2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1163934" y="2618684"/>
            <a:ext cx="7728546" cy="980971"/>
          </a:xfrm>
          <a:custGeom>
            <a:avLst/>
            <a:gdLst>
              <a:gd name="connsiteX0" fmla="*/ 163498 w 980970"/>
              <a:gd name="connsiteY0" fmla="*/ 0 h 7728545"/>
              <a:gd name="connsiteX1" fmla="*/ 817472 w 980970"/>
              <a:gd name="connsiteY1" fmla="*/ 0 h 7728545"/>
              <a:gd name="connsiteX2" fmla="*/ 980970 w 980970"/>
              <a:gd name="connsiteY2" fmla="*/ 163498 h 7728545"/>
              <a:gd name="connsiteX3" fmla="*/ 980970 w 980970"/>
              <a:gd name="connsiteY3" fmla="*/ 7728545 h 7728545"/>
              <a:gd name="connsiteX4" fmla="*/ 980970 w 980970"/>
              <a:gd name="connsiteY4" fmla="*/ 7728545 h 7728545"/>
              <a:gd name="connsiteX5" fmla="*/ 0 w 980970"/>
              <a:gd name="connsiteY5" fmla="*/ 7728545 h 7728545"/>
              <a:gd name="connsiteX6" fmla="*/ 0 w 980970"/>
              <a:gd name="connsiteY6" fmla="*/ 7728545 h 7728545"/>
              <a:gd name="connsiteX7" fmla="*/ 0 w 980970"/>
              <a:gd name="connsiteY7" fmla="*/ 163498 h 7728545"/>
              <a:gd name="connsiteX8" fmla="*/ 163498 w 980970"/>
              <a:gd name="connsiteY8" fmla="*/ 0 h 772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0970" h="7728545">
                <a:moveTo>
                  <a:pt x="980970" y="1288117"/>
                </a:moveTo>
                <a:lnTo>
                  <a:pt x="980970" y="6440428"/>
                </a:lnTo>
                <a:cubicBezTo>
                  <a:pt x="980970" y="7151830"/>
                  <a:pt x="971679" y="7728541"/>
                  <a:pt x="960217" y="7728541"/>
                </a:cubicBezTo>
                <a:lnTo>
                  <a:pt x="0" y="7728541"/>
                </a:lnTo>
                <a:lnTo>
                  <a:pt x="0" y="7728541"/>
                </a:lnTo>
                <a:lnTo>
                  <a:pt x="0" y="4"/>
                </a:lnTo>
                <a:lnTo>
                  <a:pt x="0" y="4"/>
                </a:lnTo>
                <a:lnTo>
                  <a:pt x="960217" y="4"/>
                </a:lnTo>
                <a:cubicBezTo>
                  <a:pt x="971679" y="4"/>
                  <a:pt x="980970" y="576715"/>
                  <a:pt x="980970" y="1288117"/>
                </a:cubicBezTo>
                <a:close/>
              </a:path>
            </a:pathLst>
          </a:custGeom>
        </p:spPr>
        <p:style>
          <a:lnRef idx="2">
            <a:schemeClr val="accent3">
              <a:hueOff val="224738"/>
              <a:satOff val="-8850"/>
              <a:lumOff val="43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9825" tIns="80907" rIns="80907" bIns="80908" numCol="1" spcCol="1270" anchor="ctr" anchorCtr="0">
            <a:noAutofit/>
          </a:bodyPr>
          <a:lstStyle/>
          <a:p>
            <a:pPr marL="285750" lvl="1" indent="-285750" algn="l" defTabSz="2311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5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Courier New" panose="02070309020205020404" pitchFamily="49" charset="0"/>
              </a:rPr>
              <a:t>Модификация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107506" y="3983748"/>
            <a:ext cx="1056430" cy="1509186"/>
          </a:xfrm>
          <a:custGeom>
            <a:avLst/>
            <a:gdLst>
              <a:gd name="connsiteX0" fmla="*/ 0 w 1509186"/>
              <a:gd name="connsiteY0" fmla="*/ 0 h 1056430"/>
              <a:gd name="connsiteX1" fmla="*/ 980971 w 1509186"/>
              <a:gd name="connsiteY1" fmla="*/ 0 h 1056430"/>
              <a:gd name="connsiteX2" fmla="*/ 1509186 w 1509186"/>
              <a:gd name="connsiteY2" fmla="*/ 528215 h 1056430"/>
              <a:gd name="connsiteX3" fmla="*/ 980971 w 1509186"/>
              <a:gd name="connsiteY3" fmla="*/ 1056430 h 1056430"/>
              <a:gd name="connsiteX4" fmla="*/ 0 w 1509186"/>
              <a:gd name="connsiteY4" fmla="*/ 1056430 h 1056430"/>
              <a:gd name="connsiteX5" fmla="*/ 528215 w 1509186"/>
              <a:gd name="connsiteY5" fmla="*/ 528215 h 1056430"/>
              <a:gd name="connsiteX6" fmla="*/ 0 w 1509186"/>
              <a:gd name="connsiteY6" fmla="*/ 0 h 105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9186" h="1056430">
                <a:moveTo>
                  <a:pt x="1509186" y="0"/>
                </a:moveTo>
                <a:lnTo>
                  <a:pt x="1509186" y="686680"/>
                </a:lnTo>
                <a:lnTo>
                  <a:pt x="754593" y="1056430"/>
                </a:lnTo>
                <a:lnTo>
                  <a:pt x="0" y="686680"/>
                </a:lnTo>
                <a:lnTo>
                  <a:pt x="0" y="0"/>
                </a:lnTo>
                <a:lnTo>
                  <a:pt x="754593" y="369750"/>
                </a:lnTo>
                <a:lnTo>
                  <a:pt x="1509186" y="0"/>
                </a:lnTo>
                <a:close/>
              </a:path>
            </a:pathLst>
          </a:custGeom>
        </p:spPr>
        <p:style>
          <a:lnRef idx="2">
            <a:schemeClr val="accent3">
              <a:hueOff val="449476"/>
              <a:satOff val="-17699"/>
              <a:lumOff val="8627"/>
              <a:alphaOff val="0"/>
            </a:schemeClr>
          </a:lnRef>
          <a:fillRef idx="1">
            <a:schemeClr val="accent3">
              <a:hueOff val="449476"/>
              <a:satOff val="-17699"/>
              <a:lumOff val="8627"/>
              <a:alphaOff val="0"/>
            </a:schemeClr>
          </a:fillRef>
          <a:effectRef idx="0">
            <a:schemeClr val="accent3">
              <a:hueOff val="449476"/>
              <a:satOff val="-17699"/>
              <a:lumOff val="862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85" tIns="547900" rIns="19685" bIns="547900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/>
              <a:t>3</a:t>
            </a:r>
          </a:p>
        </p:txBody>
      </p:sp>
      <p:sp>
        <p:nvSpPr>
          <p:cNvPr id="10" name="Полилиния 9"/>
          <p:cNvSpPr/>
          <p:nvPr/>
        </p:nvSpPr>
        <p:spPr>
          <a:xfrm>
            <a:off x="1163934" y="3983749"/>
            <a:ext cx="7728546" cy="980971"/>
          </a:xfrm>
          <a:custGeom>
            <a:avLst/>
            <a:gdLst>
              <a:gd name="connsiteX0" fmla="*/ 163498 w 980970"/>
              <a:gd name="connsiteY0" fmla="*/ 0 h 7728545"/>
              <a:gd name="connsiteX1" fmla="*/ 817472 w 980970"/>
              <a:gd name="connsiteY1" fmla="*/ 0 h 7728545"/>
              <a:gd name="connsiteX2" fmla="*/ 980970 w 980970"/>
              <a:gd name="connsiteY2" fmla="*/ 163498 h 7728545"/>
              <a:gd name="connsiteX3" fmla="*/ 980970 w 980970"/>
              <a:gd name="connsiteY3" fmla="*/ 7728545 h 7728545"/>
              <a:gd name="connsiteX4" fmla="*/ 980970 w 980970"/>
              <a:gd name="connsiteY4" fmla="*/ 7728545 h 7728545"/>
              <a:gd name="connsiteX5" fmla="*/ 0 w 980970"/>
              <a:gd name="connsiteY5" fmla="*/ 7728545 h 7728545"/>
              <a:gd name="connsiteX6" fmla="*/ 0 w 980970"/>
              <a:gd name="connsiteY6" fmla="*/ 7728545 h 7728545"/>
              <a:gd name="connsiteX7" fmla="*/ 0 w 980970"/>
              <a:gd name="connsiteY7" fmla="*/ 163498 h 7728545"/>
              <a:gd name="connsiteX8" fmla="*/ 163498 w 980970"/>
              <a:gd name="connsiteY8" fmla="*/ 0 h 772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0970" h="7728545">
                <a:moveTo>
                  <a:pt x="980970" y="1288117"/>
                </a:moveTo>
                <a:lnTo>
                  <a:pt x="980970" y="6440428"/>
                </a:lnTo>
                <a:cubicBezTo>
                  <a:pt x="980970" y="7151830"/>
                  <a:pt x="971679" y="7728541"/>
                  <a:pt x="960217" y="7728541"/>
                </a:cubicBezTo>
                <a:lnTo>
                  <a:pt x="0" y="7728541"/>
                </a:lnTo>
                <a:lnTo>
                  <a:pt x="0" y="7728541"/>
                </a:lnTo>
                <a:lnTo>
                  <a:pt x="0" y="4"/>
                </a:lnTo>
                <a:lnTo>
                  <a:pt x="0" y="4"/>
                </a:lnTo>
                <a:lnTo>
                  <a:pt x="960217" y="4"/>
                </a:lnTo>
                <a:cubicBezTo>
                  <a:pt x="971679" y="4"/>
                  <a:pt x="980970" y="576715"/>
                  <a:pt x="980970" y="1288117"/>
                </a:cubicBezTo>
                <a:close/>
              </a:path>
            </a:pathLst>
          </a:custGeom>
        </p:spPr>
        <p:style>
          <a:lnRef idx="2">
            <a:schemeClr val="accent3">
              <a:hueOff val="449476"/>
              <a:satOff val="-17699"/>
              <a:lumOff val="862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9825" tIns="80907" rIns="80907" bIns="80908" numCol="1" spcCol="1270" anchor="ctr" anchorCtr="0">
            <a:noAutofit/>
          </a:bodyPr>
          <a:lstStyle/>
          <a:p>
            <a:pPr marL="285750" lvl="1" indent="-285750" algn="l" defTabSz="2311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Courier New" panose="02070309020205020404" pitchFamily="49" charset="0"/>
              </a:rPr>
              <a:t>Использование</a:t>
            </a:r>
            <a:endParaRPr lang="ru-RU" sz="5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24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1730</TotalTime>
  <Words>185</Words>
  <Application>Microsoft Office PowerPoint</Application>
  <PresentationFormat>Экран (4:3)</PresentationFormat>
  <Paragraphs>62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Главная</vt:lpstr>
      <vt:lpstr>«Разработка гидравлического пресса»  </vt:lpstr>
      <vt:lpstr>«молодые инженеры»</vt:lpstr>
      <vt:lpstr> Анализ: Актуальность, перспективы, проблематика. </vt:lpstr>
      <vt:lpstr>Проблемы производства </vt:lpstr>
      <vt:lpstr>ключевые параметры, факторы и особенности решения </vt:lpstr>
      <vt:lpstr>Анализ рынка </vt:lpstr>
      <vt:lpstr>Наше решение данной проблемы</vt:lpstr>
      <vt:lpstr>Реализация проекта</vt:lpstr>
      <vt:lpstr>Ожидаемые результаты</vt:lpstr>
      <vt:lpstr>“Многие идеи становятся лучше, когда их переносят в другие головы, а не там, где они возникли.” – Oliver Wendell Holmes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Pasha Rilov</dc:creator>
  <cp:lastModifiedBy>Михаил Анатольевич Бабушкин</cp:lastModifiedBy>
  <cp:revision>136</cp:revision>
  <dcterms:created xsi:type="dcterms:W3CDTF">2019-12-02T11:27:58Z</dcterms:created>
  <dcterms:modified xsi:type="dcterms:W3CDTF">2022-09-30T11:45:54Z</dcterms:modified>
</cp:coreProperties>
</file>